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1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4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6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BE45-72E5-F347-B6CE-B04AE9DC2DB9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4160-2790-D048-8780-E8628F934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mtangelms.masd91.or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rcRect l="1207" t="4429" r="3057" b="6937"/>
          <a:stretch>
            <a:fillRect/>
          </a:stretch>
        </p:blipFill>
        <p:spPr>
          <a:xfrm>
            <a:off x="2480469" y="3200402"/>
            <a:ext cx="3337526" cy="13427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880544" y="3644457"/>
            <a:ext cx="2183512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340060" y="3393106"/>
            <a:ext cx="2183509" cy="468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709201" y="-663109"/>
            <a:ext cx="159299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428998" y="68340"/>
            <a:ext cx="2388999" cy="310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07264" y="3367558"/>
            <a:ext cx="328393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700" dirty="0">
                <a:solidFill>
                  <a:prstClr val="black"/>
                </a:solidFill>
                <a:latin typeface="Tekton Pro Ext" panose="020F0605020208020904" pitchFamily="34" charset="0"/>
                <a:cs typeface="Universal College draft_DEMO"/>
              </a:rPr>
              <a:t>7</a:t>
            </a:r>
            <a:r>
              <a:rPr lang="en-US" sz="1700" baseline="30000" dirty="0">
                <a:solidFill>
                  <a:prstClr val="black"/>
                </a:solidFill>
                <a:latin typeface="Tekton Pro Ext" panose="020F0605020208020904" pitchFamily="34" charset="0"/>
                <a:cs typeface="Universal College draft_DEMO"/>
              </a:rPr>
              <a:t>th</a:t>
            </a:r>
            <a:r>
              <a:rPr lang="en-US" sz="1700" dirty="0">
                <a:solidFill>
                  <a:prstClr val="black"/>
                </a:solidFill>
                <a:latin typeface="Tekton Pro Ext" panose="020F0605020208020904" pitchFamily="34" charset="0"/>
                <a:cs typeface="Universal College draft_DEMO"/>
              </a:rPr>
              <a:t> Grade Social Studies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3711" y="3761333"/>
            <a:ext cx="32211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empus Sans ITC" panose="04020404030D07020202" pitchFamily="82" charset="0"/>
                <a:cs typeface="Covered By Your Grace"/>
              </a:rPr>
              <a:t>Mrs. Arndt</a:t>
            </a:r>
          </a:p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Covered By Your Grace"/>
                <a:cs typeface="Covered By Your Grace"/>
              </a:rPr>
              <a:t>Arndt_Erin@mtangel.k12.or.us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02205" y="372491"/>
            <a:ext cx="241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latin typeface="Broadway" panose="04040905080B02020502" pitchFamily="82" charset="0"/>
                <a:cs typeface="Covered By Your Grace"/>
              </a:rPr>
              <a:t>Class Website</a:t>
            </a:r>
            <a:endParaRPr lang="en-US" sz="2400" dirty="0">
              <a:solidFill>
                <a:prstClr val="black"/>
              </a:solidFill>
              <a:latin typeface="Broadway" panose="04040905080B02020502" pitchFamily="82" charset="0"/>
              <a:cs typeface="Covered By Your Grace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3600" y="1784191"/>
            <a:ext cx="3048000" cy="2819400"/>
          </a:xfrm>
          <a:prstGeom prst="roundRect">
            <a:avLst>
              <a:gd name="adj" fmla="val 12602"/>
            </a:avLst>
          </a:prstGeom>
          <a:noFill/>
          <a:ln w="476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5866" y="2275036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Bell Gothic Std Bold"/>
                <a:cs typeface="Bell Gothic Std Bold"/>
              </a:rPr>
              <a:t>AVID Binder and supplies</a:t>
            </a:r>
          </a:p>
          <a:p>
            <a:pPr defTabSz="457200"/>
            <a:endParaRPr lang="en-US" sz="1200" dirty="0">
              <a:solidFill>
                <a:prstClr val="black"/>
              </a:solidFill>
              <a:latin typeface="Bell Gothic Std Bold"/>
              <a:cs typeface="Bell Gothic Std Bold"/>
            </a:endParaRPr>
          </a:p>
          <a:p>
            <a:pPr defTabSz="457200"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  <a:latin typeface="Bell Gothic Std Bold"/>
                <a:cs typeface="Bell Gothic Std Bold"/>
              </a:rPr>
              <a:t>Growth mindset!</a:t>
            </a:r>
          </a:p>
          <a:p>
            <a:pPr defTabSz="457200"/>
            <a:endParaRPr lang="en-US" sz="1200" dirty="0">
              <a:solidFill>
                <a:prstClr val="black"/>
              </a:solidFill>
              <a:latin typeface="Bell Gothic Std Bold"/>
              <a:cs typeface="Bell Gothic Std Bold"/>
            </a:endParaRPr>
          </a:p>
          <a:p>
            <a:pPr defTabSz="457200"/>
            <a:endParaRPr lang="en-US" sz="1200" dirty="0">
              <a:solidFill>
                <a:prstClr val="black"/>
              </a:solidFill>
              <a:latin typeface="Bell Gothic Std Bold"/>
              <a:cs typeface="Bell Gothic Std Bold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99797" y="4755222"/>
            <a:ext cx="3486728" cy="2339103"/>
            <a:chOff x="1542472" y="5011254"/>
            <a:chExt cx="3486728" cy="1090831"/>
          </a:xfrm>
        </p:grpSpPr>
        <p:sp>
          <p:nvSpPr>
            <p:cNvPr id="28" name="Rectangle 27"/>
            <p:cNvSpPr/>
            <p:nvPr/>
          </p:nvSpPr>
          <p:spPr>
            <a:xfrm>
              <a:off x="1604648" y="5537201"/>
              <a:ext cx="3424552" cy="129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42472" y="5011254"/>
              <a:ext cx="2819400" cy="109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Snap ITC" panose="04040A07060A02020202" pitchFamily="82" charset="0"/>
                  <a:cs typeface="Covered By Your Grace"/>
                </a:rPr>
                <a:t>Testing</a:t>
              </a:r>
              <a:endParaRPr lang="en-US" u="sng" dirty="0">
                <a:solidFill>
                  <a:prstClr val="black"/>
                </a:solidFill>
                <a:latin typeface="Covered By Your Grace"/>
                <a:cs typeface="Covered By Your Grace"/>
              </a:endParaRPr>
            </a:p>
            <a:p>
              <a:pPr defTabSz="457200"/>
              <a:r>
                <a:rPr lang="en-US" sz="1400" dirty="0">
                  <a:solidFill>
                    <a:prstClr val="black"/>
                  </a:solidFill>
                  <a:latin typeface="Covered By Your Grace"/>
                  <a:cs typeface="Covered By Your Grace"/>
                </a:rPr>
                <a:t>All </a:t>
              </a:r>
              <a:r>
                <a:rPr lang="en-US" sz="1400" dirty="0">
                  <a:solidFill>
                    <a:prstClr val="black"/>
                  </a:solidFill>
                  <a:latin typeface="Covered By Your Grace"/>
                  <a:cs typeface="Covered By Your Grace"/>
                </a:rPr>
                <a:t>tests are out of 4 points. If a student fails to reach proficiency (3) on an assessment, that student may retake the test in an alternate format (to be determined by the teacher) for a score of up to a 3. </a:t>
              </a:r>
            </a:p>
            <a:p>
              <a:pPr defTabSz="457200"/>
              <a:endParaRPr lang="en-US" dirty="0">
                <a:solidFill>
                  <a:prstClr val="black"/>
                </a:solidFill>
                <a:latin typeface="Snap ITC" panose="04040A07060A02020202" pitchFamily="82" charset="0"/>
                <a:cs typeface="Covered By Your Grace"/>
              </a:endParaRPr>
            </a:p>
            <a:p>
              <a:pPr defTabSz="457200"/>
              <a:endParaRPr lang="en-US" sz="1200" dirty="0">
                <a:solidFill>
                  <a:prstClr val="black"/>
                </a:solidFill>
                <a:latin typeface="Covered By Your Grace"/>
                <a:cs typeface="Covered By Your Grace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562596" y="722676"/>
            <a:ext cx="20780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BellGothicStd-Bold"/>
              </a:rPr>
              <a:t>All work can be found on the district website:</a:t>
            </a:r>
          </a:p>
          <a:p>
            <a:pPr algn="ctr" defTabSz="457200"/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http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://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mtangelms.masd91.org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2253967"/>
            <a:ext cx="12272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600" dirty="0">
                <a:solidFill>
                  <a:prstClr val="black"/>
                </a:solidFill>
                <a:latin typeface="Covered By Your Grace"/>
                <a:cs typeface="Covered By Your Grace"/>
              </a:rPr>
              <a:t>Supply List</a:t>
            </a:r>
            <a:endParaRPr lang="en-US" sz="2600" dirty="0">
              <a:solidFill>
                <a:prstClr val="black"/>
              </a:solidFill>
              <a:latin typeface="Covered By Your Grace"/>
              <a:cs typeface="Covered By Your Grace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1644" y="2195981"/>
            <a:ext cx="3144956" cy="975527"/>
          </a:xfrm>
          <a:prstGeom prst="roundRect">
            <a:avLst>
              <a:gd name="adj" fmla="val 12602"/>
            </a:avLst>
          </a:prstGeom>
          <a:noFill/>
          <a:ln w="31750" cap="sq">
            <a:solidFill>
              <a:schemeClr val="tx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8" name="Picture 47" descr="Simple Ru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28560"/>
            <a:ext cx="3276600" cy="1875474"/>
          </a:xfrm>
          <a:prstGeom prst="rect">
            <a:avLst/>
          </a:prstGeom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04367" y="2785274"/>
            <a:ext cx="1222032" cy="22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7"/>
          <p:cNvSpPr/>
          <p:nvPr/>
        </p:nvSpPr>
        <p:spPr>
          <a:xfrm>
            <a:off x="659763" y="3973692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prstClr val="black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Bell Gothic Std Bold"/>
              </a:rPr>
              <a:t>503-845-6137</a:t>
            </a:r>
            <a:endParaRPr lang="en-US" sz="1200" b="1" dirty="0">
              <a:solidFill>
                <a:prstClr val="black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Bell Gothic Std Bold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rcRect r="37719"/>
          <a:stretch>
            <a:fillRect/>
          </a:stretch>
        </p:blipFill>
        <p:spPr>
          <a:xfrm>
            <a:off x="3562596" y="133762"/>
            <a:ext cx="2057400" cy="347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566671"/>
            <a:ext cx="2743200" cy="1525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451" y="529949"/>
            <a:ext cx="27432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Forte" panose="03060902040502070203" pitchFamily="66" charset="0"/>
              </a:rPr>
              <a:t>Be respectful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Forte" panose="03060902040502070203" pitchFamily="66" charset="0"/>
              </a:rPr>
              <a:t>Be on time and prepared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Forte" panose="03060902040502070203" pitchFamily="66" charset="0"/>
              </a:rPr>
              <a:t>No electronics</a:t>
            </a:r>
            <a:endParaRPr lang="en-US" dirty="0">
              <a:solidFill>
                <a:prstClr val="black"/>
              </a:solidFill>
              <a:latin typeface="Forte" panose="03060902040502070203" pitchFamily="66" charset="0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Forte" panose="03060902040502070203" pitchFamily="66" charset="0"/>
              </a:rPr>
              <a:t>Clean up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Forte" panose="03060902040502070203" pitchFamily="66" charset="0"/>
              </a:rPr>
              <a:t>Don’t give up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80473" y="468622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Magneto" panose="04030805050802020D02" pitchFamily="82" charset="0"/>
                <a:cs typeface="Covered By Your Grace"/>
              </a:rPr>
              <a:t>Grading Scale</a:t>
            </a:r>
            <a:endParaRPr lang="en-US" dirty="0">
              <a:solidFill>
                <a:prstClr val="black"/>
              </a:solidFill>
              <a:latin typeface="Magneto" panose="04030805050802020D02" pitchFamily="82" charset="0"/>
              <a:cs typeface="Covered By Your Grac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5110" y="1847697"/>
            <a:ext cx="297269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Jokerman" panose="04090605060D06020702" pitchFamily="82" charset="0"/>
                <a:cs typeface="Covered By Your Grace"/>
              </a:rPr>
              <a:t>Grading</a:t>
            </a:r>
          </a:p>
          <a:p>
            <a:pPr defTabSz="457200"/>
            <a:r>
              <a:rPr lang="en-US" sz="1200" dirty="0">
                <a:solidFill>
                  <a:prstClr val="black"/>
                </a:solidFill>
                <a:latin typeface="Covered By Your Grace"/>
                <a:cs typeface="Covered By Your Grace"/>
              </a:rPr>
              <a:t>This class is graded on a standards-based proficiency model. </a:t>
            </a:r>
            <a:endParaRPr lang="en-US" sz="1200" dirty="0">
              <a:solidFill>
                <a:prstClr val="black"/>
              </a:solidFill>
              <a:latin typeface="Covered By Your Grace"/>
              <a:cs typeface="Covered By Your Grace"/>
            </a:endParaRPr>
          </a:p>
          <a:p>
            <a:pPr defTabSz="457200"/>
            <a:endParaRPr lang="en-US" sz="1200" dirty="0">
              <a:solidFill>
                <a:prstClr val="black"/>
              </a:solidFill>
              <a:latin typeface="Covered By Your Grace"/>
              <a:cs typeface="Covered By Your Grace"/>
            </a:endParaRPr>
          </a:p>
          <a:p>
            <a:pPr defTabSz="457200"/>
            <a:r>
              <a:rPr lang="en-US" sz="1200" u="sng" dirty="0">
                <a:solidFill>
                  <a:prstClr val="black"/>
                </a:solidFill>
                <a:latin typeface="Covered By Your Grace"/>
                <a:cs typeface="Covered By Your Grace"/>
              </a:rPr>
              <a:t>Classwork</a:t>
            </a:r>
            <a:r>
              <a:rPr lang="en-US" sz="1200" dirty="0">
                <a:solidFill>
                  <a:prstClr val="black"/>
                </a:solidFill>
                <a:latin typeface="Covered By Your Grace"/>
                <a:cs typeface="Covered By Your Grace"/>
              </a:rPr>
              <a:t>: All classwork will be completed in the student’s INB (Interactive Notebook). Each unit is out of 4 points. Late INBs will be docked 10% for each week late. </a:t>
            </a:r>
          </a:p>
          <a:p>
            <a:pPr defTabSz="457200"/>
            <a:endParaRPr lang="en-US" sz="1200" dirty="0">
              <a:solidFill>
                <a:prstClr val="black"/>
              </a:solidFill>
              <a:latin typeface="Covered By Your Grace"/>
              <a:cs typeface="Covered By Your Grace"/>
            </a:endParaRPr>
          </a:p>
          <a:p>
            <a:pPr defTabSz="457200"/>
            <a:r>
              <a:rPr lang="en-US" sz="1200" u="sng" dirty="0">
                <a:solidFill>
                  <a:prstClr val="black"/>
                </a:solidFill>
                <a:latin typeface="Covered By Your Grace"/>
                <a:cs typeface="Covered By Your Grace"/>
              </a:rPr>
              <a:t>AVID</a:t>
            </a:r>
            <a:r>
              <a:rPr lang="en-US" sz="1200" dirty="0">
                <a:solidFill>
                  <a:prstClr val="black"/>
                </a:solidFill>
                <a:latin typeface="Covered By Your Grace"/>
                <a:cs typeface="Covered By Your Grace"/>
              </a:rPr>
              <a:t>: AVID strategies will be implemented on a daily basis</a:t>
            </a:r>
            <a:r>
              <a:rPr lang="en-US" sz="1400" dirty="0">
                <a:solidFill>
                  <a:prstClr val="black"/>
                </a:solidFill>
                <a:latin typeface="Covered By Your Grace"/>
                <a:cs typeface="Covered By Your Grace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Covered By Your Grace"/>
                <a:cs typeface="Covered By Your Grace"/>
              </a:rPr>
              <a:t>Be prepared to show your grit!</a:t>
            </a:r>
            <a:endParaRPr lang="en-US" sz="1200" u="sng" dirty="0">
              <a:solidFill>
                <a:prstClr val="black"/>
              </a:solidFill>
              <a:latin typeface="Covered By Your Grace"/>
              <a:cs typeface="Covered By Your Grace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Jokerman" panose="04090605060D06020702" pitchFamily="82" charset="0"/>
              <a:cs typeface="Covered By Your Grac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77248" y="110889"/>
            <a:ext cx="2186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Gigi" panose="04040504061007020D02" pitchFamily="82" charset="0"/>
                <a:cs typeface="Covered By Your Grace"/>
              </a:rPr>
              <a:t>Course Description</a:t>
            </a:r>
            <a:endParaRPr lang="en-US" sz="2000" dirty="0">
              <a:solidFill>
                <a:prstClr val="black"/>
              </a:solidFill>
              <a:latin typeface="Gigi" panose="04040504061007020D02" pitchFamily="82" charset="0"/>
              <a:cs typeface="Covered By Your Grac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77246" y="418215"/>
            <a:ext cx="286195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50" dirty="0">
                <a:solidFill>
                  <a:srgbClr val="333333"/>
                </a:solidFill>
                <a:latin typeface="Calibri"/>
              </a:rPr>
              <a:t>This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course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 investigates the origins and development of 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ancient societies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of major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Eastern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 civilizations. Included are the societies of the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Middle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East, Africa, the 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Byzantine Empire, Greece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, Rome, and the classical civilizations of India &amp; </a:t>
            </a:r>
            <a:r>
              <a:rPr lang="en-US" sz="1050" dirty="0">
                <a:solidFill>
                  <a:srgbClr val="222222"/>
                </a:solidFill>
                <a:latin typeface="Calibri"/>
              </a:rPr>
              <a:t>Asia. Medieval Europe will also be studied, as well as early forms of government.</a:t>
            </a:r>
            <a:endParaRPr lang="en-US" sz="1050" dirty="0">
              <a:solidFill>
                <a:prstClr val="black"/>
              </a:solidFill>
              <a:latin typeface="Calibri"/>
              <a:cs typeface="Covered By Your Grac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04420" y="4983902"/>
            <a:ext cx="42672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dirty="0">
              <a:solidFill>
                <a:prstClr val="black"/>
              </a:solidFill>
              <a:latin typeface="Covered By Your Grace"/>
              <a:cs typeface="Covered By Your Grace"/>
            </a:endParaRPr>
          </a:p>
          <a:p>
            <a:pPr defTabSz="457200"/>
            <a:r>
              <a:rPr lang="en-US" sz="1350" u="sng" dirty="0">
                <a:solidFill>
                  <a:prstClr val="black"/>
                </a:solidFill>
                <a:latin typeface="Covered By Your Grace"/>
                <a:cs typeface="Covered By Your Grace"/>
              </a:rPr>
              <a:t>Scale</a:t>
            </a:r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:					</a:t>
            </a:r>
          </a:p>
          <a:p>
            <a:pPr defTabSz="457200"/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A = 84.5%-100%		4= Exceeds Proficiency</a:t>
            </a:r>
          </a:p>
          <a:p>
            <a:pPr defTabSz="457200"/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B = 69.5%-84.4%		3=Proficient</a:t>
            </a:r>
          </a:p>
          <a:p>
            <a:pPr defTabSz="457200"/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C = 54.5%-69.4%		2=Developing Proficiency</a:t>
            </a:r>
          </a:p>
          <a:p>
            <a:pPr defTabSz="457200"/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D = 44.5%-54.4%		1=Does not meet Proficiency</a:t>
            </a:r>
          </a:p>
          <a:p>
            <a:pPr defTabSz="457200"/>
            <a:r>
              <a:rPr lang="en-US" sz="1350" dirty="0">
                <a:solidFill>
                  <a:prstClr val="black"/>
                </a:solidFill>
                <a:latin typeface="Covered By Your Grace"/>
                <a:cs typeface="Covered By Your Grace"/>
              </a:rPr>
              <a:t>F = 0%-44.4%		0=Opportunity given, no 				    attempt made</a:t>
            </a:r>
            <a:endParaRPr lang="en-US" sz="1350" dirty="0">
              <a:solidFill>
                <a:prstClr val="black"/>
              </a:solidFill>
              <a:latin typeface="Covered By Your Grace"/>
              <a:cs typeface="Covered By Your Grace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2000" y="3420487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700" dirty="0">
                <a:solidFill>
                  <a:prstClr val="black"/>
                </a:solidFill>
                <a:latin typeface="Tw Cen MT Condensed Extra Bold" panose="020B0803020202020204" pitchFamily="34" charset="0"/>
                <a:cs typeface="Covered By Your Grace"/>
              </a:rPr>
              <a:t>MAMS</a:t>
            </a:r>
            <a:endParaRPr lang="en-US" sz="2700" dirty="0">
              <a:solidFill>
                <a:prstClr val="black"/>
              </a:solidFill>
              <a:latin typeface="Tw Cen MT Condensed Extra Bold" panose="020B0803020202020204" pitchFamily="34" charset="0"/>
              <a:cs typeface="Covered By Your Grace"/>
            </a:endParaRPr>
          </a:p>
        </p:txBody>
      </p:sp>
      <p:pic>
        <p:nvPicPr>
          <p:cNvPr id="1026" name="Picture 2" descr="Mt. Angel Middle Schoo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10667" r="82030" b="9332"/>
          <a:stretch/>
        </p:blipFill>
        <p:spPr bwMode="auto">
          <a:xfrm>
            <a:off x="141451" y="3371189"/>
            <a:ext cx="762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keep calm and pass histor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3" y="4750866"/>
            <a:ext cx="1426016" cy="19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2982" y="1676213"/>
            <a:ext cx="905311" cy="1357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2598" y="1584578"/>
            <a:ext cx="1090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u="sng" dirty="0">
                <a:solidFill>
                  <a:prstClr val="black"/>
                </a:solidFill>
                <a:latin typeface="Calibri"/>
              </a:rPr>
              <a:t>Click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Student Resources</a:t>
            </a:r>
          </a:p>
          <a:p>
            <a:pPr defTabSz="457200"/>
            <a:r>
              <a:rPr lang="en-US" sz="1600" u="sng" dirty="0">
                <a:solidFill>
                  <a:prstClr val="black"/>
                </a:solidFill>
                <a:latin typeface="Calibri"/>
              </a:rPr>
              <a:t>Click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Teacher Websites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80449" y="1644758"/>
            <a:ext cx="2335888" cy="32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1042" y="7620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  <a:latin typeface="Berlin Sans FB Demi" panose="020E0802020502020306" pitchFamily="34" charset="0"/>
                <a:cs typeface="Covered By Your Grace"/>
              </a:rPr>
              <a:t>7</a:t>
            </a:r>
            <a:r>
              <a:rPr lang="en-US" sz="2400" baseline="30000" dirty="0">
                <a:solidFill>
                  <a:prstClr val="black"/>
                </a:solidFill>
                <a:latin typeface="Berlin Sans FB Demi" panose="020E0802020502020306" pitchFamily="34" charset="0"/>
                <a:cs typeface="Covered By Your Grace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Berlin Sans FB Demi" panose="020E0802020502020306" pitchFamily="34" charset="0"/>
                <a:cs typeface="Covered By Your Grace"/>
              </a:rPr>
              <a:t> Grade Social Studies Course Guide</a:t>
            </a:r>
            <a:endParaRPr lang="en-US" sz="2400" dirty="0">
              <a:solidFill>
                <a:prstClr val="black"/>
              </a:solidFill>
              <a:latin typeface="Berlin Sans FB Demi" panose="020E0802020502020306" pitchFamily="34" charset="0"/>
              <a:cs typeface="Covered By Your Grac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50" y="801521"/>
            <a:ext cx="34670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300" dirty="0">
                <a:solidFill>
                  <a:prstClr val="black"/>
                </a:solidFill>
                <a:latin typeface="Kristen ITC" panose="03050502040202030202" pitchFamily="66" charset="0"/>
                <a:cs typeface="Covered By Your Grace"/>
              </a:rPr>
              <a:t>2018-2019</a:t>
            </a:r>
            <a:endParaRPr lang="en-US" sz="3300" dirty="0">
              <a:solidFill>
                <a:prstClr val="black"/>
              </a:solidFill>
              <a:latin typeface="Kristen ITC" panose="03050502040202030202" pitchFamily="66" charset="0"/>
              <a:cs typeface="Covered By Your Grac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094" y="2390509"/>
            <a:ext cx="331469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_________________________________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Student Name	</a:t>
            </a: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_________________________________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Student Signature					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Date						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284" y="1341322"/>
            <a:ext cx="3276600" cy="563678"/>
          </a:xfrm>
          <a:prstGeom prst="roundRect">
            <a:avLst>
              <a:gd name="adj" fmla="val 12602"/>
            </a:avLst>
          </a:prstGeom>
          <a:noFill/>
          <a:ln w="47625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5399" y="3970017"/>
            <a:ext cx="2285991" cy="327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13898" y="1361551"/>
            <a:ext cx="3276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I have read and understand </a:t>
            </a:r>
            <a:br>
              <a:rPr lang="en-US" sz="14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</a:br>
            <a:r>
              <a:rPr lang="en-US" sz="14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the course guide.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850" y="4726395"/>
            <a:ext cx="33146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_________________________________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Parent/Guardian Name	</a:t>
            </a: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_________________________________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Parent/Guardian Signature					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endParaRPr lang="en-US" sz="1100" dirty="0">
              <a:solidFill>
                <a:prstClr val="black"/>
              </a:solidFill>
              <a:latin typeface="Bell Gothic Std Bold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Comic Sans MS"/>
                <a:ea typeface="Times New Roman"/>
                <a:cs typeface="Times New Roman"/>
              </a:rPr>
              <a:t>_____________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defTabSz="457200"/>
            <a:r>
              <a:rPr lang="en-US" sz="1100" dirty="0">
                <a:solidFill>
                  <a:prstClr val="black"/>
                </a:solidFill>
                <a:latin typeface="Bell Gothic Std Bold"/>
                <a:ea typeface="Times New Roman"/>
                <a:cs typeface="Times New Roman"/>
              </a:rPr>
              <a:t>Date							</a:t>
            </a:r>
            <a:endParaRPr lang="en-US" sz="12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80205" y="3429000"/>
            <a:ext cx="6858000" cy="1588"/>
          </a:xfrm>
          <a:prstGeom prst="line">
            <a:avLst/>
          </a:prstGeom>
          <a:ln w="6350" cmpd="sng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868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197</Words>
  <Application>Microsoft Office PowerPoint</Application>
  <PresentationFormat>On-screen Show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23" baseType="lpstr">
      <vt:lpstr>Adobe Gothic Std B</vt:lpstr>
      <vt:lpstr>Arial</vt:lpstr>
      <vt:lpstr>Bell Gothic Std Bold</vt:lpstr>
      <vt:lpstr>BellGothicStd-Bold</vt:lpstr>
      <vt:lpstr>Berlin Sans FB Demi</vt:lpstr>
      <vt:lpstr>Broadway</vt:lpstr>
      <vt:lpstr>Calibri</vt:lpstr>
      <vt:lpstr>Comic Sans MS</vt:lpstr>
      <vt:lpstr>Covered By Your Grace</vt:lpstr>
      <vt:lpstr>Forte</vt:lpstr>
      <vt:lpstr>Gigi</vt:lpstr>
      <vt:lpstr>Jokerman</vt:lpstr>
      <vt:lpstr>Kristen ITC</vt:lpstr>
      <vt:lpstr>Magneto</vt:lpstr>
      <vt:lpstr>Snap ITC</vt:lpstr>
      <vt:lpstr>Tekton Pro Ext</vt:lpstr>
      <vt:lpstr>Tempus Sans ITC</vt:lpstr>
      <vt:lpstr>Times New Roman</vt:lpstr>
      <vt:lpstr>Tw Cen MT Condensed Extra Bold</vt:lpstr>
      <vt:lpstr>Universal College draft_DEMO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Arndt, Erin</dc:creator>
  <cp:lastModifiedBy>Arndt, Erin</cp:lastModifiedBy>
  <cp:revision>1</cp:revision>
  <dcterms:created xsi:type="dcterms:W3CDTF">2018-08-30T05:19:43Z</dcterms:created>
  <dcterms:modified xsi:type="dcterms:W3CDTF">2018-08-30T05:33:14Z</dcterms:modified>
</cp:coreProperties>
</file>